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6" r:id="rId4"/>
    <p:sldId id="267" r:id="rId5"/>
    <p:sldId id="269" r:id="rId6"/>
    <p:sldId id="27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3D05E-2116-A67F-FF4B-96BCE3991A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83D57A-EC5D-8BCB-C230-EE5FE5B766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40222-2AF5-CC10-6D46-F8A6B3C95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CB8A0-2CEA-489B-B82D-95B7309CE81E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3D06AC-0003-5CAE-96BC-F270D01D0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08CD26-45BF-2327-A7C2-068BD554A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9E45-4180-4E99-80A9-2AEB2812F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817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8C36D-3A68-F35F-3428-6490722D2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BE02A-77BF-9FCF-4277-4B2E8C979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DCF5EA-4F3A-1092-4BDD-76B884539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CB8A0-2CEA-489B-B82D-95B7309CE81E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7651D-DAD1-3EB8-866B-BAAC7BCA9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9A6D15-568E-67DC-7142-BBBC9C43C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9E45-4180-4E99-80A9-2AEB2812F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830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BEFDF-A1F7-BFA2-E783-8DA988091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790CF7-198F-71AD-3CEB-D3DCF4CC30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EB5D9A-43BB-A152-40E5-3B4F5D21E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CB8A0-2CEA-489B-B82D-95B7309CE81E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9833A-A375-7B82-7586-A38CE3343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0B8199-5CC5-CB1F-F901-7FCC9589A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9E45-4180-4E99-80A9-2AEB2812F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683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8AE43-3B84-A3CA-C193-E99126487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0A86A-810D-574C-0149-2515B43655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DD6FCD-71BA-5888-5CD1-62525B6D91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8424F7-0A58-AF59-3748-02EA66A28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CB8A0-2CEA-489B-B82D-95B7309CE81E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0B694B-E646-122D-4740-973754FEA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411BAB-41C5-FC31-3B9F-5B2B1D50F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9E45-4180-4E99-80A9-2AEB2812F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899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34B90-9324-826B-DE22-3D1EBB083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0A0055-B47F-61EC-5638-2770A5BA8A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D2B7D7-76F4-3B89-ED7A-A4A2BC26F7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C6AC59-C05E-AD40-A9A8-C29CD57DC6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730B97-F04F-E5D0-B0CF-1A0405497B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733FCF-8BA6-92FB-04A5-4D1E63145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CB8A0-2CEA-489B-B82D-95B7309CE81E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F740AC-D919-BF6B-B92F-C9707D7A5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35B555-6419-59C5-799D-82B9F85E2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9E45-4180-4E99-80A9-2AEB2812F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489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37ECD-DB88-ECED-DDDC-5BEF333C5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18D6F1-39A8-F871-EF7F-335A63C55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CB8A0-2CEA-489B-B82D-95B7309CE81E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274072-E31C-7CCA-91F3-1D762BA8E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CFB1B8-0FCE-4387-F515-D1F59AB48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9E45-4180-4E99-80A9-2AEB2812F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547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632D8D-53B4-9625-C8CE-7948D5C88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CB8A0-2CEA-489B-B82D-95B7309CE81E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848B-701D-2948-51AF-C70414659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0F087-3817-BB61-38F2-9D8AC5B31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9E45-4180-4E99-80A9-2AEB2812F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576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C1C03-75B0-A39A-D9A0-8D7DB6FE7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C4125-6B01-8AE9-94D5-E247AF35AF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364A52-8D60-3FE0-BF26-52FADEEA17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45351D-9D93-8A55-0D53-21B93DE2C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CB8A0-2CEA-489B-B82D-95B7309CE81E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49139F-19A8-7E86-AE5E-E92739BD5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6FF45B-8109-3316-1870-D11D11A89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9E45-4180-4E99-80A9-2AEB2812F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492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D4695-247B-68F0-3CC9-D6768E0E2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0A820E-C4DA-E8FB-15B1-9068532E6D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686AB8-3222-A55D-9A71-BCAE090DEA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46C02F-9C69-8E81-A8E0-EBDC19DC0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CB8A0-2CEA-489B-B82D-95B7309CE81E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A83338-059A-1E1D-EB84-2036B241A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7F2058-6BF0-A0F8-8C9D-35FA11666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9E45-4180-4E99-80A9-2AEB2812F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569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6A42C-5A4B-1BE5-CF8F-28B198425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B1ECAC-2323-72C3-F0D6-111075CD0C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DA241-869C-BCD6-395C-85D97F37B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CB8A0-2CEA-489B-B82D-95B7309CE81E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6A4985-E485-C7FA-2C00-BB916B0D7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949C1B-B09B-ADC3-6E91-A09BDEC74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9E45-4180-4E99-80A9-2AEB2812F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233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98E84F-F09E-E100-77FB-FD152B19CA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AFB99C-DB3E-B179-B32C-CCFF35E39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DB56A-E1CB-98C6-B733-87B73CCF9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CB8A0-2CEA-489B-B82D-95B7309CE81E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11BA8-3AE5-D366-204E-47C639BFA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C559C3-2D4C-96E9-963F-FB9EBE714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79E45-4180-4E99-80A9-2AEB2812F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745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A7554D-9EF3-892C-876E-DB9F64334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01EB64-E112-8D66-79D0-2023C9E61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B1B9B-7BD1-F958-8990-9FE37F7842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8CB8A0-2CEA-489B-B82D-95B7309CE81E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A6184-3125-AA79-6F7C-E9F02540DF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21A62-F409-907D-372B-5DBF4F9750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379E45-4180-4E99-80A9-2AEB2812F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406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sdwpoa.org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B085BFAF-BC5E-DA93-9EFB-F01FE4357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000" y="527052"/>
            <a:ext cx="2394017" cy="199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749F57-55F1-9A32-778E-D6412EB273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83" y="780638"/>
            <a:ext cx="5291666" cy="502970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90C10C0-603B-40D7-FA3B-35476427C1FF}"/>
              </a:ext>
            </a:extLst>
          </p:cNvPr>
          <p:cNvSpPr txBox="1"/>
          <p:nvPr/>
        </p:nvSpPr>
        <p:spPr>
          <a:xfrm>
            <a:off x="6410632" y="2602771"/>
            <a:ext cx="493374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Shot Clock Timer</a:t>
            </a:r>
          </a:p>
          <a:p>
            <a:pPr algn="ctr"/>
            <a:r>
              <a:rPr lang="en-US" sz="3600" i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Table Education</a:t>
            </a:r>
          </a:p>
          <a:p>
            <a:pPr algn="ctr"/>
            <a:endParaRPr lang="en-US" dirty="0"/>
          </a:p>
          <a:p>
            <a:pPr algn="ctr"/>
            <a:r>
              <a:rPr lang="en-US" sz="2800" dirty="0"/>
              <a:t>Understanding the Role and Responsibilities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D6571CB-2FBB-239D-B32C-0331BBDB83A5}"/>
              </a:ext>
            </a:extLst>
          </p:cNvPr>
          <p:cNvSpPr/>
          <p:nvPr/>
        </p:nvSpPr>
        <p:spPr>
          <a:xfrm>
            <a:off x="6410632" y="5112774"/>
            <a:ext cx="5486400" cy="11768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340805-AE7D-2DC8-2717-FEC95E12CE05}"/>
              </a:ext>
            </a:extLst>
          </p:cNvPr>
          <p:cNvSpPr txBox="1"/>
          <p:nvPr/>
        </p:nvSpPr>
        <p:spPr>
          <a:xfrm>
            <a:off x="6607277" y="5194714"/>
            <a:ext cx="5201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San Diego Water Polo Officials' Association</a:t>
            </a:r>
          </a:p>
          <a:p>
            <a:pPr algn="ctr"/>
            <a:r>
              <a:rPr lang="en-US" dirty="0"/>
              <a:t>SDWPOA Home - </a:t>
            </a:r>
            <a:r>
              <a:rPr lang="en-US" dirty="0">
                <a:hlinkClick r:id="rId4"/>
              </a:rPr>
              <a:t>www.sdwpoa.org</a:t>
            </a:r>
            <a:endParaRPr lang="en-US" dirty="0"/>
          </a:p>
          <a:p>
            <a:pPr algn="ctr"/>
            <a:r>
              <a:rPr lang="en-US" i="1" dirty="0"/>
              <a:t>Official Training Module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172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C92D102-99BA-20F7-AFC0-6E6F388E95CA}"/>
              </a:ext>
            </a:extLst>
          </p:cNvPr>
          <p:cNvSpPr/>
          <p:nvPr/>
        </p:nvSpPr>
        <p:spPr>
          <a:xfrm>
            <a:off x="95516" y="101038"/>
            <a:ext cx="6000484" cy="55012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Shot Clock Timer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59E5E09-0E9D-F3C5-F88D-9183048044D8}"/>
              </a:ext>
            </a:extLst>
          </p:cNvPr>
          <p:cNvSpPr txBox="1">
            <a:spLocks/>
          </p:cNvSpPr>
          <p:nvPr/>
        </p:nvSpPr>
        <p:spPr>
          <a:xfrm>
            <a:off x="925995" y="1152525"/>
            <a:ext cx="8748947" cy="2834456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800" dirty="0"/>
              <a:t>The purpose of the Shot Clock Timer is to time periods of continuous ball possession by the offensive team</a:t>
            </a:r>
          </a:p>
          <a:p>
            <a:pPr marL="457200" lvl="1" indent="0">
              <a:buNone/>
            </a:pPr>
            <a:endParaRPr lang="en-US" sz="1400" dirty="0"/>
          </a:p>
          <a:p>
            <a:pPr marL="34290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800" dirty="0"/>
              <a:t>This this duty often incorporated into the Clock Timers duty </a:t>
            </a:r>
          </a:p>
          <a:p>
            <a:pPr marL="34290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US" sz="1800" dirty="0"/>
          </a:p>
          <a:p>
            <a:pPr marL="34290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US" sz="1800" dirty="0">
              <a:latin typeface="Aptos" panose="020B0004020202020204" pitchFamily="34" charset="0"/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marL="34290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US" sz="1800" dirty="0">
              <a:latin typeface="Aptos" panose="020B0004020202020204" pitchFamily="34" charset="0"/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endParaRPr lang="en-US" sz="18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endParaRPr lang="en-US" sz="18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1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463AFCA-B56B-3AB7-225F-595789C15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845" y="3040419"/>
            <a:ext cx="5407742" cy="320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191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85BD1-716D-55E4-35C9-3596EEB08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0D20AF6-CFBB-B15D-A32F-011800AD67B5}"/>
              </a:ext>
            </a:extLst>
          </p:cNvPr>
          <p:cNvSpPr/>
          <p:nvPr/>
        </p:nvSpPr>
        <p:spPr>
          <a:xfrm>
            <a:off x="95516" y="101038"/>
            <a:ext cx="6323572" cy="55012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Shot Clock Operation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28B6D40-70D8-6231-95D3-4454C166811E}"/>
              </a:ext>
            </a:extLst>
          </p:cNvPr>
          <p:cNvSpPr txBox="1">
            <a:spLocks/>
          </p:cNvSpPr>
          <p:nvPr/>
        </p:nvSpPr>
        <p:spPr>
          <a:xfrm>
            <a:off x="6530382" y="786384"/>
            <a:ext cx="5246205" cy="5471541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endParaRPr lang="en-US" sz="1400" dirty="0"/>
          </a:p>
          <a:p>
            <a:pPr marL="0">
              <a:buFont typeface="Arial" panose="020B0604020202020204" pitchFamily="34" charset="0"/>
              <a:buNone/>
            </a:pPr>
            <a:r>
              <a:rPr lang="en-US" sz="3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Shot Clock Starts:</a:t>
            </a:r>
          </a:p>
          <a:p>
            <a:r>
              <a:rPr lang="en-US" dirty="0"/>
              <a:t>When team gains clear possession on sprint</a:t>
            </a:r>
          </a:p>
          <a:p>
            <a:r>
              <a:rPr lang="en-US" dirty="0"/>
              <a:t>When player puts ball in play</a:t>
            </a:r>
          </a:p>
          <a:p>
            <a:pPr marL="800100" lvl="1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endParaRPr lang="en-US" sz="18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endParaRPr lang="en-US" sz="18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62A717-A631-A663-2725-DF0F88F97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25" y="1283276"/>
            <a:ext cx="5477639" cy="3600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0C15EF-42DA-B402-172D-4445AE209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0382" y="3522154"/>
            <a:ext cx="4544059" cy="300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586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1DC43-BAB4-E351-BF41-34263FC26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0700B1B-37D6-9019-333E-AD4D756BC516}"/>
              </a:ext>
            </a:extLst>
          </p:cNvPr>
          <p:cNvSpPr/>
          <p:nvPr/>
        </p:nvSpPr>
        <p:spPr>
          <a:xfrm>
            <a:off x="95516" y="101038"/>
            <a:ext cx="6323572" cy="55012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Shot Clock Operation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FCF34B8-4BF8-D7FB-F4DB-1BF7FD36829B}"/>
              </a:ext>
            </a:extLst>
          </p:cNvPr>
          <p:cNvSpPr txBox="1">
            <a:spLocks/>
          </p:cNvSpPr>
          <p:nvPr/>
        </p:nvSpPr>
        <p:spPr>
          <a:xfrm>
            <a:off x="6530382" y="786384"/>
            <a:ext cx="5246205" cy="5471541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endParaRPr lang="en-US" sz="1400" dirty="0"/>
          </a:p>
          <a:p>
            <a:pPr marL="0">
              <a:buFont typeface="Arial" panose="020B0604020202020204" pitchFamily="34" charset="0"/>
              <a:buNone/>
            </a:pPr>
            <a:r>
              <a:rPr lang="en-US" sz="3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Shot Clock Stops:</a:t>
            </a:r>
          </a:p>
          <a:p>
            <a:r>
              <a:rPr lang="en-US" dirty="0"/>
              <a:t>On any whistle</a:t>
            </a:r>
          </a:p>
          <a:p>
            <a:r>
              <a:rPr lang="en-US" dirty="0"/>
              <a:t>Starts again when player puts ball into play</a:t>
            </a:r>
          </a:p>
          <a:p>
            <a:pPr marL="800100" lvl="1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en-US" dirty="0"/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endParaRPr lang="en-US" sz="18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endParaRPr lang="en-US" sz="18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140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1496F60-3CA3-F2A1-9E4B-BC93AA4244D0}"/>
              </a:ext>
            </a:extLst>
          </p:cNvPr>
          <p:cNvSpPr/>
          <p:nvPr/>
        </p:nvSpPr>
        <p:spPr>
          <a:xfrm>
            <a:off x="1225296" y="1041273"/>
            <a:ext cx="3017520" cy="8778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 </a:t>
            </a:r>
            <a:r>
              <a:rPr lang="en-US" b="1" dirty="0">
                <a:solidFill>
                  <a:schemeClr val="tx1"/>
                </a:solidFill>
              </a:rPr>
              <a:t>Whistle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1BB165C-9727-824A-3B85-43792504920E}"/>
              </a:ext>
            </a:extLst>
          </p:cNvPr>
          <p:cNvSpPr/>
          <p:nvPr/>
        </p:nvSpPr>
        <p:spPr>
          <a:xfrm>
            <a:off x="1225296" y="2487549"/>
            <a:ext cx="3017520" cy="8778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Clock Stops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66828B1-D5A6-2BF4-DA8D-5E071BA4D7FB}"/>
              </a:ext>
            </a:extLst>
          </p:cNvPr>
          <p:cNvSpPr/>
          <p:nvPr/>
        </p:nvSpPr>
        <p:spPr>
          <a:xfrm>
            <a:off x="1225296" y="3933825"/>
            <a:ext cx="3017520" cy="8778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Ball in Play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5BF3A84-C3A1-42A4-CBA8-7A27F24F7AD3}"/>
              </a:ext>
            </a:extLst>
          </p:cNvPr>
          <p:cNvSpPr/>
          <p:nvPr/>
        </p:nvSpPr>
        <p:spPr>
          <a:xfrm>
            <a:off x="1225296" y="5380101"/>
            <a:ext cx="3017520" cy="8778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Clock Starts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69ABED-DEE2-F59A-7537-99FA436294EF}"/>
              </a:ext>
            </a:extLst>
          </p:cNvPr>
          <p:cNvSpPr txBox="1"/>
          <p:nvPr/>
        </p:nvSpPr>
        <p:spPr>
          <a:xfrm>
            <a:off x="2425446" y="2013323"/>
            <a:ext cx="3909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→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336737-1E81-37A0-55B8-E041065D5A77}"/>
              </a:ext>
            </a:extLst>
          </p:cNvPr>
          <p:cNvSpPr txBox="1"/>
          <p:nvPr/>
        </p:nvSpPr>
        <p:spPr>
          <a:xfrm>
            <a:off x="2425446" y="3459599"/>
            <a:ext cx="4823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→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19ED9D-5355-1DBD-862D-BE83BAEE24A2}"/>
              </a:ext>
            </a:extLst>
          </p:cNvPr>
          <p:cNvSpPr txBox="1"/>
          <p:nvPr/>
        </p:nvSpPr>
        <p:spPr>
          <a:xfrm>
            <a:off x="2379726" y="4916543"/>
            <a:ext cx="4823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→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34708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6FED9-23B6-3EA2-83F9-A9A0EE045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3F9B906-18C1-22BC-A599-F691E70D9601}"/>
              </a:ext>
            </a:extLst>
          </p:cNvPr>
          <p:cNvSpPr/>
          <p:nvPr/>
        </p:nvSpPr>
        <p:spPr>
          <a:xfrm>
            <a:off x="95516" y="101038"/>
            <a:ext cx="6323572" cy="55012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Shot Clock Operation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F305149-F6BE-C0CF-6169-CE40FDD1AD42}"/>
              </a:ext>
            </a:extLst>
          </p:cNvPr>
          <p:cNvSpPr txBox="1">
            <a:spLocks/>
          </p:cNvSpPr>
          <p:nvPr/>
        </p:nvSpPr>
        <p:spPr>
          <a:xfrm>
            <a:off x="6530382" y="786384"/>
            <a:ext cx="5246205" cy="5471541"/>
          </a:xfrm>
          <a:prstGeom prst="rect">
            <a:avLst/>
          </a:prstGeom>
        </p:spPr>
        <p:txBody>
          <a:bodyPr lIns="91440" tIns="45720" rIns="91440" bIns="45720" anchor="t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endParaRPr lang="en-US" sz="1400" dirty="0"/>
          </a:p>
          <a:p>
            <a:pPr marL="0">
              <a:buFont typeface="Arial" panose="020B0604020202020204" pitchFamily="34" charset="0"/>
              <a:buNone/>
            </a:pPr>
            <a:r>
              <a:rPr lang="en-US" sz="45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</a:rPr>
              <a:t>Shot Clock </a:t>
            </a:r>
            <a:r>
              <a:rPr lang="en-US" sz="45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Resets</a:t>
            </a:r>
            <a:r>
              <a:rPr lang="en-US" sz="3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:</a:t>
            </a:r>
          </a:p>
          <a:p>
            <a:pPr marL="0">
              <a:buFont typeface="Arial" panose="020B0604020202020204" pitchFamily="34" charset="0"/>
              <a:buNone/>
            </a:pPr>
            <a:endParaRPr lang="en-US" sz="3600" b="1" dirty="0">
              <a:solidFill>
                <a:schemeClr val="tx2">
                  <a:lumMod val="90000"/>
                  <a:lumOff val="10000"/>
                </a:schemeClr>
              </a:solidFill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3400" b="1" dirty="0"/>
              <a:t>Shot on Goal</a:t>
            </a:r>
          </a:p>
          <a:p>
            <a:pPr lvl="1"/>
            <a:r>
              <a:rPr lang="en-US" dirty="0"/>
              <a:t>Reset when ball leaves shooter's hand</a:t>
            </a:r>
          </a:p>
          <a:p>
            <a:pPr marL="0" indent="0">
              <a:buNone/>
            </a:pPr>
            <a:r>
              <a:rPr lang="en-US" sz="3400" b="1" dirty="0"/>
              <a:t>Change of Possession</a:t>
            </a:r>
          </a:p>
          <a:p>
            <a:pPr lvl="1"/>
            <a:r>
              <a:rPr lang="en-US" dirty="0"/>
              <a:t>Goal</a:t>
            </a:r>
          </a:p>
          <a:p>
            <a:pPr lvl="1"/>
            <a:r>
              <a:rPr lang="en-US" dirty="0"/>
              <a:t>Contra-Foul (Offensive foul)</a:t>
            </a:r>
          </a:p>
          <a:p>
            <a:pPr lvl="1"/>
            <a:r>
              <a:rPr lang="en-US" dirty="0"/>
              <a:t>Ball Under</a:t>
            </a:r>
          </a:p>
          <a:p>
            <a:pPr marL="0" indent="0">
              <a:buNone/>
            </a:pPr>
            <a:r>
              <a:rPr lang="en-US" sz="3400" b="1" dirty="0"/>
              <a:t>Defensive Fouls</a:t>
            </a:r>
          </a:p>
          <a:p>
            <a:pPr lvl="1"/>
            <a:r>
              <a:rPr lang="en-US" dirty="0"/>
              <a:t>Exclusion or penalty shot by defending team</a:t>
            </a:r>
          </a:p>
          <a:p>
            <a:pPr marL="0" indent="0">
              <a:buNone/>
            </a:pPr>
            <a:r>
              <a:rPr lang="en-US" sz="3400" b="1" dirty="0"/>
              <a:t>Goalie Tip</a:t>
            </a:r>
          </a:p>
          <a:p>
            <a:pPr lvl="1"/>
            <a:r>
              <a:rPr lang="en-US" dirty="0"/>
              <a:t>Ball tipped over goal line by goalie</a:t>
            </a:r>
          </a:p>
          <a:p>
            <a:pPr marL="0" indent="0">
              <a:buNone/>
            </a:pPr>
            <a:r>
              <a:rPr lang="en-US" sz="3400" b="1" dirty="0"/>
              <a:t>Corner Throws</a:t>
            </a:r>
          </a:p>
          <a:p>
            <a:pPr lvl="1"/>
            <a:r>
              <a:rPr lang="en-US" dirty="0"/>
              <a:t>2-meter throws (normally from goalie tip)</a:t>
            </a:r>
          </a:p>
          <a:p>
            <a:pPr marL="0" indent="0">
              <a:buNone/>
            </a:pPr>
            <a:r>
              <a:rPr lang="en-US" sz="3400" b="1" dirty="0"/>
              <a:t>Neutral Situations</a:t>
            </a:r>
          </a:p>
          <a:p>
            <a:pPr lvl="1"/>
            <a:r>
              <a:rPr lang="en-US" dirty="0"/>
              <a:t>Neutral Throw ("Jump Ball")</a:t>
            </a:r>
          </a:p>
          <a:p>
            <a:pPr lvl="1"/>
            <a:r>
              <a:rPr lang="en-US" dirty="0"/>
              <a:t>End of Period</a:t>
            </a: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endParaRPr lang="en-US" sz="18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endParaRPr lang="en-US" sz="18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1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74494B-6CF8-02E4-20D8-00E388392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368" y="1039723"/>
            <a:ext cx="5405772" cy="4163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03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2789C-EB36-9F3C-9901-244DA7C6D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607B71-2408-5749-69AE-1406829B8731}"/>
              </a:ext>
            </a:extLst>
          </p:cNvPr>
          <p:cNvSpPr/>
          <p:nvPr/>
        </p:nvSpPr>
        <p:spPr>
          <a:xfrm>
            <a:off x="95516" y="101038"/>
            <a:ext cx="6323572" cy="55012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Shot Clock Scenario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B80B19C-317A-11B0-9AB2-1A3C2A325FE4}"/>
              </a:ext>
            </a:extLst>
          </p:cNvPr>
          <p:cNvSpPr/>
          <p:nvPr/>
        </p:nvSpPr>
        <p:spPr>
          <a:xfrm>
            <a:off x="198120" y="960120"/>
            <a:ext cx="5321808" cy="246888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Crossbar Rebounds</a:t>
            </a:r>
          </a:p>
          <a:p>
            <a:endParaRPr lang="en-US" b="1" dirty="0"/>
          </a:p>
          <a:p>
            <a:r>
              <a:rPr lang="en-US" b="1" dirty="0"/>
              <a:t>Scenario: </a:t>
            </a:r>
            <a:r>
              <a:rPr lang="en-US" dirty="0"/>
              <a:t>Shot hits crossbar and rebounds into field of play</a:t>
            </a:r>
          </a:p>
          <a:p>
            <a:endParaRPr lang="en-US" b="1" dirty="0"/>
          </a:p>
          <a:p>
            <a:r>
              <a:rPr lang="en-US" b="1" dirty="0"/>
              <a:t>Action:</a:t>
            </a:r>
            <a:r>
              <a:rPr lang="en-US" dirty="0"/>
              <a:t> Reset shot clock when either team gains clear possession</a:t>
            </a:r>
          </a:p>
          <a:p>
            <a:pPr algn="ctr"/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AA647F8-0776-4D6A-1330-59DB7FCE8C19}"/>
              </a:ext>
            </a:extLst>
          </p:cNvPr>
          <p:cNvSpPr/>
          <p:nvPr/>
        </p:nvSpPr>
        <p:spPr>
          <a:xfrm>
            <a:off x="198120" y="3998976"/>
            <a:ext cx="5321808" cy="246888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Scramble</a:t>
            </a:r>
          </a:p>
          <a:p>
            <a:endParaRPr lang="en-US" b="1" dirty="0"/>
          </a:p>
          <a:p>
            <a:r>
              <a:rPr lang="en-US" b="1" dirty="0"/>
              <a:t>Scenario: </a:t>
            </a:r>
            <a:r>
              <a:rPr lang="en-US" dirty="0"/>
              <a:t>Goalie blocks shot, ball bounces back to offensive team</a:t>
            </a:r>
          </a:p>
          <a:p>
            <a:endParaRPr lang="en-US" dirty="0"/>
          </a:p>
          <a:p>
            <a:r>
              <a:rPr lang="en-US" b="1" dirty="0"/>
              <a:t>Action:</a:t>
            </a:r>
            <a:r>
              <a:rPr lang="en-US" dirty="0"/>
              <a:t> The shot clock should be reset on shot and again when offense regains possession of the ball.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3ACDA85-9F6F-CFFF-E791-F3E1B811610E}"/>
              </a:ext>
            </a:extLst>
          </p:cNvPr>
          <p:cNvSpPr/>
          <p:nvPr/>
        </p:nvSpPr>
        <p:spPr>
          <a:xfrm>
            <a:off x="6367274" y="3998976"/>
            <a:ext cx="5321808" cy="246888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Block During Shot Attempt</a:t>
            </a:r>
          </a:p>
          <a:p>
            <a:endParaRPr lang="en-US" b="1" dirty="0"/>
          </a:p>
          <a:p>
            <a:r>
              <a:rPr lang="en-US" b="1" dirty="0"/>
              <a:t>Scenario: </a:t>
            </a:r>
            <a:r>
              <a:rPr lang="en-US" dirty="0"/>
              <a:t>Defender blocks the ball just as offensive player is shooting</a:t>
            </a:r>
          </a:p>
          <a:p>
            <a:endParaRPr lang="en-US" dirty="0"/>
          </a:p>
          <a:p>
            <a:r>
              <a:rPr lang="en-US" b="1" dirty="0"/>
              <a:t>Action:</a:t>
            </a:r>
            <a:r>
              <a:rPr lang="en-US" dirty="0"/>
              <a:t> If ball never left hand = do not reset clock. If ball left hand = shot attempt, clock reset on shot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7D139A1-C9DF-522E-3C7F-A3C8D969130D}"/>
              </a:ext>
            </a:extLst>
          </p:cNvPr>
          <p:cNvSpPr/>
          <p:nvPr/>
        </p:nvSpPr>
        <p:spPr>
          <a:xfrm>
            <a:off x="6367274" y="960120"/>
            <a:ext cx="5321808" cy="246888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Double Exclusion</a:t>
            </a:r>
          </a:p>
          <a:p>
            <a:endParaRPr lang="en-US" b="1" dirty="0"/>
          </a:p>
          <a:p>
            <a:r>
              <a:rPr lang="en-US" b="1" dirty="0"/>
              <a:t>Scenario: </a:t>
            </a:r>
            <a:r>
              <a:rPr lang="en-US" dirty="0"/>
              <a:t>One exclusion on each team simultaneously</a:t>
            </a:r>
          </a:p>
          <a:p>
            <a:endParaRPr lang="en-US" b="1" dirty="0"/>
          </a:p>
          <a:p>
            <a:r>
              <a:rPr lang="en-US" b="1" dirty="0"/>
              <a:t>Action: </a:t>
            </a:r>
            <a:r>
              <a:rPr lang="en-US" dirty="0"/>
              <a:t>Shot clock and game clock do NOT reset - offensive team keeps possession with remaining time</a:t>
            </a:r>
          </a:p>
        </p:txBody>
      </p:sp>
    </p:spTree>
    <p:extLst>
      <p:ext uri="{BB962C8B-B14F-4D97-AF65-F5344CB8AC3E}">
        <p14:creationId xmlns:p14="http://schemas.microsoft.com/office/powerpoint/2010/main" val="713527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305</Words>
  <Application>Microsoft Office PowerPoint</Application>
  <PresentationFormat>Widescreen</PresentationFormat>
  <Paragraphs>77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Dolgonos, Ivan@DFPI</dc:creator>
  <cp:lastModifiedBy>Dolgonos, Ivan@DFPI</cp:lastModifiedBy>
  <cp:revision>7</cp:revision>
  <dcterms:created xsi:type="dcterms:W3CDTF">2025-08-13T20:15:45Z</dcterms:created>
  <dcterms:modified xsi:type="dcterms:W3CDTF">2025-09-05T16:09:31Z</dcterms:modified>
</cp:coreProperties>
</file>