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3D05E-2116-A67F-FF4B-96BCE3991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3D57A-EC5D-8BCB-C230-EE5FE5B76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40222-2AF5-CC10-6D46-F8A6B3C95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B8A0-2CEA-489B-B82D-95B7309CE81E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D06AC-0003-5CAE-96BC-F270D01D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8CD26-45BF-2327-A7C2-068BD554A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9E45-4180-4E99-80A9-2AEB2812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1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6A42C-5A4B-1BE5-CF8F-28B198425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B1ECAC-2323-72C3-F0D6-111075CD0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DA241-869C-BCD6-395C-85D97F37B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B8A0-2CEA-489B-B82D-95B7309CE81E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A4985-E485-C7FA-2C00-BB916B0D7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49C1B-B09B-ADC3-6E91-A09BDEC7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9E45-4180-4E99-80A9-2AEB2812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3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98E84F-F09E-E100-77FB-FD152B19CA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FB99C-DB3E-B179-B32C-CCFF35E39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DB56A-E1CB-98C6-B733-87B73CCF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B8A0-2CEA-489B-B82D-95B7309CE81E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11BA8-3AE5-D366-204E-47C639BFA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559C3-2D4C-96E9-963F-FB9EBE71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9E45-4180-4E99-80A9-2AEB2812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4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8C36D-3A68-F35F-3428-6490722D2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BE02A-77BF-9FCF-4277-4B2E8C979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CF5EA-4F3A-1092-4BDD-76B88453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B8A0-2CEA-489B-B82D-95B7309CE81E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7651D-DAD1-3EB8-866B-BAAC7BCA9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A6D15-568E-67DC-7142-BBBC9C43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9E45-4180-4E99-80A9-2AEB2812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3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EFDF-A1F7-BFA2-E783-8DA988091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90CF7-198F-71AD-3CEB-D3DCF4CC3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B5D9A-43BB-A152-40E5-3B4F5D21E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B8A0-2CEA-489B-B82D-95B7309CE81E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9833A-A375-7B82-7586-A38CE3343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B8199-5CC5-CB1F-F901-7FCC9589A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9E45-4180-4E99-80A9-2AEB2812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8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8AE43-3B84-A3CA-C193-E9912648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0A86A-810D-574C-0149-2515B4365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D6FCD-71BA-5888-5CD1-62525B6D9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424F7-0A58-AF59-3748-02EA66A28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B8A0-2CEA-489B-B82D-95B7309CE81E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B694B-E646-122D-4740-973754FE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11BAB-41C5-FC31-3B9F-5B2B1D50F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9E45-4180-4E99-80A9-2AEB2812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9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4B90-9324-826B-DE22-3D1EBB083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A0055-B47F-61EC-5638-2770A5BA8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2B7D7-76F4-3B89-ED7A-A4A2BC26F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C6AC59-C05E-AD40-A9A8-C29CD57DC6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730B97-F04F-E5D0-B0CF-1A0405497B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733FCF-8BA6-92FB-04A5-4D1E6314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B8A0-2CEA-489B-B82D-95B7309CE81E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F740AC-D919-BF6B-B92F-C9707D7A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35B555-6419-59C5-799D-82B9F85E2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9E45-4180-4E99-80A9-2AEB2812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89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37ECD-DB88-ECED-DDDC-5BEF333C5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18D6F1-39A8-F871-EF7F-335A63C55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B8A0-2CEA-489B-B82D-95B7309CE81E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74072-E31C-7CCA-91F3-1D762BA8E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FB1B8-0FCE-4387-F515-D1F59AB48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9E45-4180-4E99-80A9-2AEB2812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47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632D8D-53B4-9625-C8CE-7948D5C8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B8A0-2CEA-489B-B82D-95B7309CE81E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848B-701D-2948-51AF-C70414659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0F087-3817-BB61-38F2-9D8AC5B31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9E45-4180-4E99-80A9-2AEB2812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7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1C03-75B0-A39A-D9A0-8D7DB6FE7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C4125-6B01-8AE9-94D5-E247AF35A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64A52-8D60-3FE0-BF26-52FADEE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5351D-9D93-8A55-0D53-21B93DE2C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B8A0-2CEA-489B-B82D-95B7309CE81E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9139F-19A8-7E86-AE5E-E92739BD5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FF45B-8109-3316-1870-D11D11A8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9E45-4180-4E99-80A9-2AEB2812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9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D4695-247B-68F0-3CC9-D6768E0E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0A820E-C4DA-E8FB-15B1-9068532E6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86AB8-3222-A55D-9A71-BCAE090DE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6C02F-9C69-8E81-A8E0-EBDC19DC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B8A0-2CEA-489B-B82D-95B7309CE81E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83338-059A-1E1D-EB84-2036B241A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7F2058-6BF0-A0F8-8C9D-35FA1166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9E45-4180-4E99-80A9-2AEB2812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6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A7554D-9EF3-892C-876E-DB9F64334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1EB64-E112-8D66-79D0-2023C9E61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B1B9B-7BD1-F958-8990-9FE37F784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8CB8A0-2CEA-489B-B82D-95B7309CE81E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A6184-3125-AA79-6F7C-E9F02540D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21A62-F409-907D-372B-5DBF4F975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379E45-4180-4E99-80A9-2AEB2812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0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dwpoa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C80AFF-B001-46CB-6DF3-FEE431FB5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81605"/>
            <a:ext cx="5291666" cy="489479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B085BFAF-BC5E-DA93-9EFB-F01FE435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027" y="310742"/>
            <a:ext cx="2394017" cy="199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C0970-39A1-25AF-2406-51A625927E17}"/>
              </a:ext>
            </a:extLst>
          </p:cNvPr>
          <p:cNvSpPr txBox="1"/>
          <p:nvPr/>
        </p:nvSpPr>
        <p:spPr>
          <a:xfrm>
            <a:off x="6410632" y="2517058"/>
            <a:ext cx="53979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Exclusion Secretary</a:t>
            </a:r>
          </a:p>
          <a:p>
            <a:pPr algn="ctr"/>
            <a:r>
              <a:rPr lang="en-US" sz="36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Table Education</a:t>
            </a:r>
          </a:p>
          <a:p>
            <a:pPr algn="ctr"/>
            <a:endParaRPr lang="en-US" dirty="0"/>
          </a:p>
          <a:p>
            <a:pPr algn="ctr"/>
            <a:r>
              <a:rPr lang="en-US" sz="2800" dirty="0"/>
              <a:t>Understanding the Role and Responsibilities</a:t>
            </a:r>
          </a:p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3BF30F5-A96C-60BF-D4AB-2FBC2315A4E9}"/>
              </a:ext>
            </a:extLst>
          </p:cNvPr>
          <p:cNvSpPr/>
          <p:nvPr/>
        </p:nvSpPr>
        <p:spPr>
          <a:xfrm>
            <a:off x="6410632" y="5112774"/>
            <a:ext cx="5486400" cy="11768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5D52A1-647D-2E8C-9E6D-DF79EC4EDCD8}"/>
              </a:ext>
            </a:extLst>
          </p:cNvPr>
          <p:cNvSpPr txBox="1"/>
          <p:nvPr/>
        </p:nvSpPr>
        <p:spPr>
          <a:xfrm>
            <a:off x="6607277" y="5194714"/>
            <a:ext cx="5201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San Diego Water Polo Officials' Association</a:t>
            </a:r>
          </a:p>
          <a:p>
            <a:pPr algn="ctr"/>
            <a:r>
              <a:rPr lang="en-US" dirty="0"/>
              <a:t>SDWPOA Home - </a:t>
            </a:r>
            <a:r>
              <a:rPr lang="en-US" dirty="0">
                <a:hlinkClick r:id="rId4"/>
              </a:rPr>
              <a:t>www.sdwpoa.org</a:t>
            </a:r>
            <a:endParaRPr lang="en-US" dirty="0"/>
          </a:p>
          <a:p>
            <a:pPr algn="ctr"/>
            <a:r>
              <a:rPr lang="en-US" i="1" dirty="0"/>
              <a:t>Official Training Module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72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C92D102-99BA-20F7-AFC0-6E6F388E95CA}"/>
              </a:ext>
            </a:extLst>
          </p:cNvPr>
          <p:cNvSpPr/>
          <p:nvPr/>
        </p:nvSpPr>
        <p:spPr>
          <a:xfrm>
            <a:off x="95516" y="101038"/>
            <a:ext cx="6472432" cy="5501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Purpose of the Exclusion Secretary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8E6966-19B2-6DED-95F9-6A65B10CC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515" y="651162"/>
            <a:ext cx="7606969" cy="41522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3180FF-2DCA-F271-4909-4A7866DA83D7}"/>
              </a:ext>
            </a:extLst>
          </p:cNvPr>
          <p:cNvSpPr txBox="1"/>
          <p:nvPr/>
        </p:nvSpPr>
        <p:spPr>
          <a:xfrm>
            <a:off x="245806" y="855406"/>
            <a:ext cx="386407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📊 Track Fouls</a:t>
            </a:r>
          </a:p>
          <a:p>
            <a:r>
              <a:rPr lang="en-US" sz="2400" dirty="0"/>
              <a:t>Maintain accurate count of personal fouls</a:t>
            </a:r>
          </a:p>
          <a:p>
            <a:endParaRPr lang="en-US" sz="2400" b="1" dirty="0"/>
          </a:p>
          <a:p>
            <a:r>
              <a:rPr lang="en-US" sz="2400" b="1" dirty="0"/>
              <a:t>⏱️ Time Exclusions</a:t>
            </a:r>
          </a:p>
          <a:p>
            <a:r>
              <a:rPr lang="en-US" sz="2400" dirty="0"/>
              <a:t>Track the 20-second exclusion period accurately</a:t>
            </a:r>
          </a:p>
          <a:p>
            <a:endParaRPr lang="en-US" sz="2400" b="1" dirty="0"/>
          </a:p>
          <a:p>
            <a:r>
              <a:rPr lang="en-US" sz="2400" b="1" dirty="0"/>
              <a:t>🚩 Signal Re-entry</a:t>
            </a:r>
          </a:p>
          <a:p>
            <a:r>
              <a:rPr lang="en-US" sz="2400" dirty="0"/>
              <a:t>Alert the player when they may legally re-enter the game</a:t>
            </a:r>
          </a:p>
          <a:p>
            <a:endParaRPr lang="en-US" sz="2400" b="1" dirty="0"/>
          </a:p>
          <a:p>
            <a:r>
              <a:rPr lang="en-US" sz="2400" b="1" dirty="0"/>
              <a:t>⚠️ Monitor Violations</a:t>
            </a:r>
          </a:p>
          <a:p>
            <a:r>
              <a:rPr lang="en-US" sz="2400" dirty="0"/>
              <a:t>Alert referees if a player enters early or illegally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2DC4BA-2925-DB4E-F7D5-38BA3E01EF26}"/>
              </a:ext>
            </a:extLst>
          </p:cNvPr>
          <p:cNvSpPr txBox="1"/>
          <p:nvPr/>
        </p:nvSpPr>
        <p:spPr>
          <a:xfrm>
            <a:off x="4489515" y="5319252"/>
            <a:ext cx="7220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🔄 </a:t>
            </a:r>
            <a:r>
              <a:rPr lang="en-US" sz="2400" b="1" dirty="0"/>
              <a:t>Backup Protocol</a:t>
            </a:r>
          </a:p>
          <a:p>
            <a:r>
              <a:rPr lang="en-US" sz="2400" dirty="0"/>
              <a:t>If Exclusion Secretary is unavailable, Clock operator takes over duties as backup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191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69A293-1667-BC2B-2CEE-376C9FA45320}"/>
              </a:ext>
            </a:extLst>
          </p:cNvPr>
          <p:cNvSpPr/>
          <p:nvPr/>
        </p:nvSpPr>
        <p:spPr>
          <a:xfrm>
            <a:off x="95516" y="101038"/>
            <a:ext cx="6000484" cy="5501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Required</a:t>
            </a:r>
            <a:r>
              <a:rPr lang="en-US" b="1" dirty="0"/>
              <a:t> </a:t>
            </a:r>
            <a:r>
              <a:rPr lang="en-US" sz="2800" b="1" dirty="0"/>
              <a:t>Equipment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CA16BE2-7974-6760-4DFB-EB7E5C238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18" y="5311459"/>
            <a:ext cx="424165" cy="3238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DE6FFB-A1C5-67C0-89ED-1E6B0CB70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45" y="5839344"/>
            <a:ext cx="191310" cy="2926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22B475D-7709-9FFE-A263-8137291F4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428" y="1007858"/>
            <a:ext cx="2548250" cy="18979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BB312C6-57F7-A7BA-8538-162F6E46D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01" y="1164216"/>
            <a:ext cx="2554475" cy="143577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FDD909-3A66-BD9E-292D-DA68288FBA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4573" y="1045672"/>
            <a:ext cx="2902082" cy="16728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D8F935-2244-96BB-B84E-43B4773E049A}"/>
              </a:ext>
            </a:extLst>
          </p:cNvPr>
          <p:cNvSpPr txBox="1"/>
          <p:nvPr/>
        </p:nvSpPr>
        <p:spPr>
          <a:xfrm>
            <a:off x="471948" y="2905792"/>
            <a:ext cx="338229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White Flag</a:t>
            </a:r>
          </a:p>
          <a:p>
            <a:pPr algn="ctr"/>
            <a:r>
              <a:rPr lang="en-US" sz="2000" dirty="0"/>
              <a:t>For signaling white cap team players back into the game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D8F35A-457A-49E3-FB70-5AD34A218753}"/>
              </a:ext>
            </a:extLst>
          </p:cNvPr>
          <p:cNvSpPr txBox="1"/>
          <p:nvPr/>
        </p:nvSpPr>
        <p:spPr>
          <a:xfrm>
            <a:off x="4077720" y="2905791"/>
            <a:ext cx="345379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Blue/Dark Flag</a:t>
            </a:r>
          </a:p>
          <a:p>
            <a:r>
              <a:rPr lang="en-US" sz="2000" dirty="0"/>
              <a:t>For signaling dark cap team players back into the game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E73090-57C0-3EF0-A4EC-A5CA8A2D7738}"/>
              </a:ext>
            </a:extLst>
          </p:cNvPr>
          <p:cNvSpPr txBox="1"/>
          <p:nvPr/>
        </p:nvSpPr>
        <p:spPr>
          <a:xfrm>
            <a:off x="8131276" y="2905791"/>
            <a:ext cx="306766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Red Flag</a:t>
            </a:r>
          </a:p>
          <a:p>
            <a:r>
              <a:rPr lang="en-US" sz="2000" dirty="0"/>
              <a:t>For indicating a player's third personal foul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5D7268-A9FA-7CD3-EB7F-4C5605F2C071}"/>
              </a:ext>
            </a:extLst>
          </p:cNvPr>
          <p:cNvSpPr txBox="1"/>
          <p:nvPr/>
        </p:nvSpPr>
        <p:spPr>
          <a:xfrm>
            <a:off x="95516" y="4444674"/>
            <a:ext cx="86918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Additional Equipment</a:t>
            </a:r>
          </a:p>
          <a:p>
            <a:endParaRPr lang="en-US" dirty="0"/>
          </a:p>
          <a:p>
            <a:r>
              <a:rPr lang="en-US" sz="2000" dirty="0"/>
              <a:t>	Whistle or loud horn</a:t>
            </a:r>
          </a:p>
          <a:p>
            <a:endParaRPr lang="en-US" sz="2000" dirty="0"/>
          </a:p>
          <a:p>
            <a:r>
              <a:rPr lang="en-US" sz="2000" dirty="0"/>
              <a:t>	Clipboard with Exclusion Sheet(</a:t>
            </a:r>
            <a:r>
              <a:rPr lang="en-US" dirty="0"/>
              <a:t>An Exclusion Sheet and other table 	education can be found at 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https://www.sdwpoa.org/table-instructions.html</a:t>
            </a:r>
            <a:r>
              <a:rPr lang="en-US" dirty="0"/>
              <a:t> )</a:t>
            </a:r>
          </a:p>
        </p:txBody>
      </p:sp>
    </p:spTree>
    <p:extLst>
      <p:ext uri="{BB962C8B-B14F-4D97-AF65-F5344CB8AC3E}">
        <p14:creationId xmlns:p14="http://schemas.microsoft.com/office/powerpoint/2010/main" val="1648613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AEE9434-7A12-02F2-9C71-C72BDC194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15" y="836596"/>
            <a:ext cx="7133774" cy="487594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35698D7-4907-E7DC-9DD5-9E295BDA5D0E}"/>
              </a:ext>
            </a:extLst>
          </p:cNvPr>
          <p:cNvSpPr/>
          <p:nvPr/>
        </p:nvSpPr>
        <p:spPr>
          <a:xfrm>
            <a:off x="95516" y="101038"/>
            <a:ext cx="6000484" cy="5501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Exclusion Timing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93EBD1-328F-A6BE-1448-E623B4445F05}"/>
              </a:ext>
            </a:extLst>
          </p:cNvPr>
          <p:cNvSpPr txBox="1"/>
          <p:nvPr/>
        </p:nvSpPr>
        <p:spPr>
          <a:xfrm>
            <a:off x="7781544" y="740664"/>
            <a:ext cx="404164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Exclusion Duration</a:t>
            </a:r>
          </a:p>
          <a:p>
            <a:endParaRPr lang="en-US" b="1" dirty="0"/>
          </a:p>
          <a:p>
            <a:r>
              <a:rPr lang="en-US" dirty="0"/>
              <a:t>⏰ 20 seconds of actual game time</a:t>
            </a:r>
          </a:p>
          <a:p>
            <a:endParaRPr lang="en-US" dirty="0"/>
          </a:p>
          <a:p>
            <a:r>
              <a:rPr lang="en-US" dirty="0"/>
              <a:t>⚽ Ends early if a goal is scored</a:t>
            </a:r>
          </a:p>
          <a:p>
            <a:endParaRPr lang="en-US" dirty="0"/>
          </a:p>
          <a:p>
            <a:r>
              <a:rPr lang="en-US" dirty="0"/>
              <a:t>🔄 Ends early if possession changes</a:t>
            </a:r>
          </a:p>
          <a:p>
            <a:endParaRPr lang="en-US" b="1" dirty="0"/>
          </a:p>
          <a:p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Re-entry Time</a:t>
            </a:r>
          </a:p>
          <a:p>
            <a:endParaRPr lang="en-US" b="1" dirty="0"/>
          </a:p>
          <a:p>
            <a:r>
              <a:rPr lang="en-US" dirty="0"/>
              <a:t>🕐 Subtract 20 seconds from the game clock at the time of exclusion</a:t>
            </a:r>
          </a:p>
          <a:p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6FD9BB-C249-794F-93FA-9B6BD7DC4D1A}"/>
              </a:ext>
            </a:extLst>
          </p:cNvPr>
          <p:cNvSpPr/>
          <p:nvPr/>
        </p:nvSpPr>
        <p:spPr>
          <a:xfrm>
            <a:off x="7854696" y="4946904"/>
            <a:ext cx="3968496" cy="178308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5827D1-78B5-6A85-550C-45ECA32BBB95}"/>
              </a:ext>
            </a:extLst>
          </p:cNvPr>
          <p:cNvSpPr txBox="1"/>
          <p:nvPr/>
        </p:nvSpPr>
        <p:spPr>
          <a:xfrm>
            <a:off x="8021574" y="5135687"/>
            <a:ext cx="3609594" cy="1405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750"/>
              </a:spcAft>
              <a:buNone/>
            </a:pPr>
            <a:r>
              <a:rPr lang="en-US" b="1" i="0" dirty="0">
                <a:solidFill>
                  <a:srgbClr val="003366"/>
                </a:solidFill>
                <a:effectLst/>
                <a:latin typeface="Arial" panose="020B0604020202020204" pitchFamily="34" charset="0"/>
              </a:rPr>
              <a:t>Example:</a:t>
            </a:r>
          </a:p>
          <a:p>
            <a:pPr algn="l">
              <a:spcAft>
                <a:spcPts val="375"/>
              </a:spcAft>
              <a:buNone/>
            </a:pPr>
            <a:r>
              <a:rPr lang="en-US" b="0" i="0" dirty="0">
                <a:effectLst/>
                <a:latin typeface="Arial" panose="020B0604020202020204" pitchFamily="34" charset="0"/>
              </a:rPr>
              <a:t>🕐 Exclusion at 3:45 game clock</a:t>
            </a:r>
          </a:p>
          <a:p>
            <a:pPr algn="l">
              <a:spcAft>
                <a:spcPts val="375"/>
              </a:spcAft>
              <a:buNone/>
            </a:pPr>
            <a:r>
              <a:rPr lang="en-US" b="0" i="0" dirty="0">
                <a:effectLst/>
                <a:latin typeface="Arial" panose="020B0604020202020204" pitchFamily="34" charset="0"/>
              </a:rPr>
              <a:t>✅ Re-entry time: 3:25</a:t>
            </a:r>
          </a:p>
          <a:p>
            <a:pPr algn="l">
              <a:spcAft>
                <a:spcPts val="375"/>
              </a:spcAft>
              <a:buNone/>
            </a:pPr>
            <a:r>
              <a:rPr lang="en-US" b="0" i="0" dirty="0">
                <a:effectLst/>
                <a:latin typeface="Arial" panose="020B0604020202020204" pitchFamily="34" charset="0"/>
              </a:rPr>
              <a:t>🧮 (3:45 - 0:20 = 3:25)</a:t>
            </a:r>
          </a:p>
        </p:txBody>
      </p:sp>
    </p:spTree>
    <p:extLst>
      <p:ext uri="{BB962C8B-B14F-4D97-AF65-F5344CB8AC3E}">
        <p14:creationId xmlns:p14="http://schemas.microsoft.com/office/powerpoint/2010/main" val="237402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118EE-F581-0B98-EC8B-4BA177B6F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2362B5E-5DBB-2863-B852-3D23B4EB8B01}"/>
              </a:ext>
            </a:extLst>
          </p:cNvPr>
          <p:cNvSpPr/>
          <p:nvPr/>
        </p:nvSpPr>
        <p:spPr>
          <a:xfrm>
            <a:off x="95516" y="101038"/>
            <a:ext cx="6643612" cy="5501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Flagging</a:t>
            </a:r>
            <a:r>
              <a:rPr lang="en-US" b="1" dirty="0"/>
              <a:t> </a:t>
            </a:r>
            <a:r>
              <a:rPr lang="en-US" sz="2800" b="1" dirty="0"/>
              <a:t>Players</a:t>
            </a:r>
            <a:r>
              <a:rPr lang="en-US" b="1" dirty="0"/>
              <a:t> </a:t>
            </a:r>
            <a:r>
              <a:rPr lang="en-US" sz="2800" b="1" dirty="0"/>
              <a:t>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0923EA-0FCE-FEDA-57A5-5A80C5A66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550" y="904351"/>
            <a:ext cx="3897302" cy="439112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AE81DB9-FA83-1BA0-A4F4-1B15F70C7548}"/>
              </a:ext>
            </a:extLst>
          </p:cNvPr>
          <p:cNvSpPr/>
          <p:nvPr/>
        </p:nvSpPr>
        <p:spPr>
          <a:xfrm>
            <a:off x="95515" y="1354796"/>
            <a:ext cx="7116475" cy="201168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242D19-1B21-CF47-D97E-892E40393B00}"/>
              </a:ext>
            </a:extLst>
          </p:cNvPr>
          <p:cNvSpPr txBox="1"/>
          <p:nvPr/>
        </p:nvSpPr>
        <p:spPr>
          <a:xfrm>
            <a:off x="95515" y="721925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875"/>
              </a:spcAft>
              <a:buNone/>
            </a:pPr>
            <a:r>
              <a:rPr lang="en-US" sz="2800" b="1" i="0" dirty="0">
                <a:effectLst/>
                <a:latin typeface="Arial" panose="020B0604020202020204" pitchFamily="34" charset="0"/>
              </a:rPr>
              <a:t>How to Signal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EBD417-AE65-CE32-A2E1-1E05A0E23571}"/>
              </a:ext>
            </a:extLst>
          </p:cNvPr>
          <p:cNvSpPr txBox="1"/>
          <p:nvPr/>
        </p:nvSpPr>
        <p:spPr>
          <a:xfrm>
            <a:off x="-6858" y="1284033"/>
            <a:ext cx="255296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  <a:buNone/>
            </a:pPr>
            <a:r>
              <a:rPr lang="en-US" sz="6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🏳️</a:t>
            </a:r>
          </a:p>
          <a:p>
            <a:pPr algn="ctr">
              <a:spcAft>
                <a:spcPts val="375"/>
              </a:spcAft>
              <a:buNone/>
            </a:pPr>
            <a:r>
              <a:rPr lang="en-US" b="1" i="0" dirty="0">
                <a:solidFill>
                  <a:srgbClr val="003366"/>
                </a:solidFill>
                <a:effectLst/>
                <a:latin typeface="Arial" panose="020B0604020202020204" pitchFamily="34" charset="0"/>
              </a:rPr>
              <a:t>White Team Player</a:t>
            </a:r>
          </a:p>
          <a:p>
            <a:pPr algn="ctr">
              <a:buNone/>
            </a:pPr>
            <a:r>
              <a:rPr lang="en-US" b="0" i="0" dirty="0">
                <a:effectLst/>
                <a:latin typeface="Arial" panose="020B0604020202020204" pitchFamily="34" charset="0"/>
              </a:rPr>
              <a:t>Use WHITE flag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AA871E-FD00-369A-730C-35DC41D1ED2F}"/>
              </a:ext>
            </a:extLst>
          </p:cNvPr>
          <p:cNvSpPr txBox="1"/>
          <p:nvPr/>
        </p:nvSpPr>
        <p:spPr>
          <a:xfrm>
            <a:off x="2761488" y="1637976"/>
            <a:ext cx="50749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0" i="0" dirty="0">
                <a:solidFill>
                  <a:srgbClr val="0066CC"/>
                </a:solidFill>
                <a:effectLst/>
                <a:latin typeface="Arial" panose="020B0604020202020204" pitchFamily="34" charset="0"/>
              </a:rPr>
              <a:t>→</a:t>
            </a:r>
            <a:endParaRPr lang="en-US" sz="6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5B138B-2EBE-0C2D-0346-1CD0C373B36A}"/>
              </a:ext>
            </a:extLst>
          </p:cNvPr>
          <p:cNvSpPr txBox="1"/>
          <p:nvPr/>
        </p:nvSpPr>
        <p:spPr>
          <a:xfrm>
            <a:off x="2372868" y="1354796"/>
            <a:ext cx="609904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  <a:buNone/>
            </a:pPr>
            <a:r>
              <a:rPr lang="en-US" sz="6600" b="0" i="0" dirty="0"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🏴</a:t>
            </a:r>
          </a:p>
          <a:p>
            <a:pPr algn="ctr">
              <a:spcAft>
                <a:spcPts val="375"/>
              </a:spcAft>
              <a:buNone/>
            </a:pPr>
            <a:r>
              <a:rPr lang="en-US" b="1" i="0" dirty="0">
                <a:solidFill>
                  <a:srgbClr val="003366"/>
                </a:solidFill>
                <a:effectLst/>
                <a:latin typeface="Arial" panose="020B0604020202020204" pitchFamily="34" charset="0"/>
              </a:rPr>
              <a:t>Dark Team Player</a:t>
            </a:r>
          </a:p>
          <a:p>
            <a:pPr algn="ctr">
              <a:buNone/>
            </a:pPr>
            <a:r>
              <a:rPr lang="en-US" b="0" i="0" dirty="0">
                <a:effectLst/>
                <a:latin typeface="Arial" panose="020B0604020202020204" pitchFamily="34" charset="0"/>
              </a:rPr>
              <a:t>Use DARK flag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5997B63-0C87-B0CE-BCF3-065669EB88C6}"/>
              </a:ext>
            </a:extLst>
          </p:cNvPr>
          <p:cNvSpPr/>
          <p:nvPr/>
        </p:nvSpPr>
        <p:spPr>
          <a:xfrm>
            <a:off x="95516" y="3621123"/>
            <a:ext cx="3346704" cy="1344168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FA8C28-9F4E-287F-ADD9-11F05FE0ACB3}"/>
              </a:ext>
            </a:extLst>
          </p:cNvPr>
          <p:cNvSpPr/>
          <p:nvPr/>
        </p:nvSpPr>
        <p:spPr>
          <a:xfrm>
            <a:off x="3865287" y="5367603"/>
            <a:ext cx="3346704" cy="1344168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69291F-C916-D032-57A4-D57F42360137}"/>
              </a:ext>
            </a:extLst>
          </p:cNvPr>
          <p:cNvSpPr/>
          <p:nvPr/>
        </p:nvSpPr>
        <p:spPr>
          <a:xfrm>
            <a:off x="95515" y="5367603"/>
            <a:ext cx="3346704" cy="1344168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EBC12CF-FB3C-DC17-6741-E6C8E7131736}"/>
              </a:ext>
            </a:extLst>
          </p:cNvPr>
          <p:cNvSpPr/>
          <p:nvPr/>
        </p:nvSpPr>
        <p:spPr>
          <a:xfrm>
            <a:off x="3865287" y="3621123"/>
            <a:ext cx="3346704" cy="1344168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149855-F7D8-39D3-A57E-0AC9DFA06634}"/>
              </a:ext>
            </a:extLst>
          </p:cNvPr>
          <p:cNvSpPr txBox="1"/>
          <p:nvPr/>
        </p:nvSpPr>
        <p:spPr>
          <a:xfrm>
            <a:off x="243856" y="3752558"/>
            <a:ext cx="3050021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750"/>
              </a:spcAft>
              <a:buNone/>
            </a:pPr>
            <a:r>
              <a:rPr lang="en-US" b="1" i="0" dirty="0">
                <a:solidFill>
                  <a:srgbClr val="003366"/>
                </a:solidFill>
                <a:effectLst/>
                <a:latin typeface="Arial" panose="020B0604020202020204" pitchFamily="34" charset="0"/>
              </a:rPr>
              <a:t>🎯 Proper Technique</a:t>
            </a:r>
          </a:p>
          <a:p>
            <a:pPr>
              <a:buNone/>
            </a:pPr>
            <a:r>
              <a:rPr lang="en-US" dirty="0">
                <a:latin typeface="Arial" panose="020B0604020202020204" pitchFamily="34" charset="0"/>
              </a:rPr>
              <a:t>H</a:t>
            </a:r>
            <a:r>
              <a:rPr lang="en-US" dirty="0"/>
              <a:t>old flag so excluded player can see the whole flag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94176B-9F5E-5933-8069-2AFDAD8F8CC8}"/>
              </a:ext>
            </a:extLst>
          </p:cNvPr>
          <p:cNvSpPr txBox="1"/>
          <p:nvPr/>
        </p:nvSpPr>
        <p:spPr>
          <a:xfrm>
            <a:off x="3943350" y="3752558"/>
            <a:ext cx="3079242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750"/>
              </a:spcAft>
              <a:buNone/>
            </a:pPr>
            <a:r>
              <a:rPr lang="en-US" b="1" i="0" dirty="0">
                <a:solidFill>
                  <a:srgbClr val="003366"/>
                </a:solidFill>
                <a:effectLst/>
                <a:latin typeface="Arial" panose="020B0604020202020204" pitchFamily="34" charset="0"/>
              </a:rPr>
              <a:t>👁️ Visibility</a:t>
            </a:r>
          </a:p>
          <a:p>
            <a:pPr algn="l">
              <a:buNone/>
            </a:pPr>
            <a:r>
              <a:rPr lang="en-US" dirty="0">
                <a:latin typeface="Arial" panose="020B0604020202020204" pitchFamily="34" charset="0"/>
              </a:rPr>
              <a:t>Ensure both player and referees can see the signal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027E34-D817-7FF3-B13A-39E3BDBE62EA}"/>
              </a:ext>
            </a:extLst>
          </p:cNvPr>
          <p:cNvSpPr txBox="1"/>
          <p:nvPr/>
        </p:nvSpPr>
        <p:spPr>
          <a:xfrm>
            <a:off x="243856" y="5388226"/>
            <a:ext cx="2784845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750"/>
              </a:spcAft>
              <a:buNone/>
            </a:pPr>
            <a:r>
              <a:rPr lang="en-US" b="1" i="0" dirty="0">
                <a:solidFill>
                  <a:srgbClr val="003366"/>
                </a:solidFill>
                <a:effectLst/>
                <a:latin typeface="Arial" panose="020B0604020202020204" pitchFamily="34" charset="0"/>
              </a:rPr>
              <a:t>⏰ Timing</a:t>
            </a:r>
          </a:p>
          <a:p>
            <a:r>
              <a:rPr lang="en-US" dirty="0">
                <a:latin typeface="Arial" panose="020B0604020202020204" pitchFamily="34" charset="0"/>
              </a:rPr>
              <a:t>Flag exactly when 20 seconds expires or early conditions met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365E79-E80E-1AAD-C09C-68EC05A9732C}"/>
              </a:ext>
            </a:extLst>
          </p:cNvPr>
          <p:cNvSpPr txBox="1"/>
          <p:nvPr/>
        </p:nvSpPr>
        <p:spPr>
          <a:xfrm>
            <a:off x="3943350" y="5550127"/>
            <a:ext cx="2695194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750"/>
              </a:spcAft>
              <a:buNone/>
            </a:pPr>
            <a:r>
              <a:rPr lang="en-US" b="1" i="0" dirty="0">
                <a:solidFill>
                  <a:srgbClr val="003366"/>
                </a:solidFill>
                <a:effectLst/>
                <a:latin typeface="Arial" panose="020B0604020202020204" pitchFamily="34" charset="0"/>
              </a:rPr>
              <a:t>⏱️ Hold Duration</a:t>
            </a:r>
          </a:p>
          <a:p>
            <a:pPr algn="l">
              <a:buNone/>
            </a:pPr>
            <a:r>
              <a:rPr lang="en-US" b="0" i="0" dirty="0">
                <a:effectLst/>
                <a:latin typeface="Arial" panose="020B0604020202020204" pitchFamily="34" charset="0"/>
              </a:rPr>
              <a:t>Keep flag raised until player enters water</a:t>
            </a:r>
          </a:p>
        </p:txBody>
      </p:sp>
    </p:spTree>
    <p:extLst>
      <p:ext uri="{BB962C8B-B14F-4D97-AF65-F5344CB8AC3E}">
        <p14:creationId xmlns:p14="http://schemas.microsoft.com/office/powerpoint/2010/main" val="3897176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7F8E2-F69B-E6F1-7032-A6141910F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1C91085-DCAB-AAAD-5BDD-57FCDE03E663}"/>
              </a:ext>
            </a:extLst>
          </p:cNvPr>
          <p:cNvSpPr/>
          <p:nvPr/>
        </p:nvSpPr>
        <p:spPr>
          <a:xfrm>
            <a:off x="95516" y="101038"/>
            <a:ext cx="6305284" cy="5501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Personal</a:t>
            </a:r>
            <a:r>
              <a:rPr lang="en-US" b="1" dirty="0"/>
              <a:t> </a:t>
            </a:r>
            <a:r>
              <a:rPr lang="en-US" sz="2800" b="1" dirty="0"/>
              <a:t>Fouls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BD8FD1B-BC83-43EC-51CE-516DDA5AB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5" y="1504254"/>
            <a:ext cx="3818037" cy="40145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18C063-0C35-75DB-9190-22A63D165FB9}"/>
              </a:ext>
            </a:extLst>
          </p:cNvPr>
          <p:cNvSpPr txBox="1"/>
          <p:nvPr/>
        </p:nvSpPr>
        <p:spPr>
          <a:xfrm>
            <a:off x="0" y="883960"/>
            <a:ext cx="6094476" cy="306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875"/>
              </a:spcAft>
              <a:buNone/>
            </a:pPr>
            <a:r>
              <a:rPr lang="en-US" sz="2800" b="1" i="0" dirty="0">
                <a:solidFill>
                  <a:srgbClr val="003366"/>
                </a:solidFill>
                <a:effectLst/>
                <a:latin typeface="Arial" panose="020B0604020202020204" pitchFamily="34" charset="0"/>
              </a:rPr>
              <a:t>Three Personal Fouls Rule</a:t>
            </a:r>
          </a:p>
          <a:p>
            <a:pPr algn="l">
              <a:spcBef>
                <a:spcPts val="1500"/>
              </a:spcBef>
              <a:spcAft>
                <a:spcPts val="1125"/>
              </a:spcAft>
            </a:pPr>
            <a:r>
              <a:rPr lang="en-US" i="0" dirty="0">
                <a:effectLst/>
                <a:latin typeface="Arial" panose="020B0604020202020204" pitchFamily="34" charset="0"/>
              </a:rPr>
              <a:t>🚩 Raise RED flag toward the bench</a:t>
            </a:r>
          </a:p>
          <a:p>
            <a:pPr algn="l">
              <a:spcBef>
                <a:spcPts val="1500"/>
              </a:spcBef>
              <a:spcAft>
                <a:spcPts val="1125"/>
              </a:spcAft>
            </a:pPr>
            <a:r>
              <a:rPr lang="en-US" i="0" dirty="0">
                <a:effectLst/>
                <a:latin typeface="Arial" panose="020B0604020202020204" pitchFamily="34" charset="0"/>
              </a:rPr>
              <a:t>🗣️ Alert referees immediately</a:t>
            </a:r>
          </a:p>
          <a:p>
            <a:pPr algn="l">
              <a:spcBef>
                <a:spcPts val="1500"/>
              </a:spcBef>
              <a:spcAft>
                <a:spcPts val="1125"/>
              </a:spcAft>
            </a:pPr>
            <a:r>
              <a:rPr lang="en-US" i="0" dirty="0">
                <a:effectLst/>
                <a:latin typeface="Arial" panose="020B0604020202020204" pitchFamily="34" charset="0"/>
              </a:rPr>
              <a:t>❌ Do NOT wave player in</a:t>
            </a:r>
          </a:p>
          <a:p>
            <a:pPr algn="l">
              <a:spcBef>
                <a:spcPts val="1500"/>
              </a:spcBef>
              <a:spcAft>
                <a:spcPts val="1125"/>
              </a:spcAft>
            </a:pPr>
            <a:r>
              <a:rPr lang="en-US" i="0" dirty="0">
                <a:effectLst/>
                <a:latin typeface="Arial" panose="020B0604020202020204" pitchFamily="34" charset="0"/>
              </a:rPr>
              <a:t>⏳ Wait for substitute to enter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7DC2C9-BC61-F7C7-BFEB-2C1FDAA49F66}"/>
              </a:ext>
            </a:extLst>
          </p:cNvPr>
          <p:cNvSpPr txBox="1"/>
          <p:nvPr/>
        </p:nvSpPr>
        <p:spPr>
          <a:xfrm>
            <a:off x="7898130" y="883960"/>
            <a:ext cx="6158484" cy="2716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875"/>
              </a:spcAft>
              <a:buNone/>
            </a:pPr>
            <a:r>
              <a:rPr lang="en-US" sz="2800" b="1" dirty="0">
                <a:solidFill>
                  <a:srgbClr val="003366"/>
                </a:solidFill>
                <a:latin typeface="Arial" panose="020B0604020202020204" pitchFamily="34" charset="0"/>
              </a:rPr>
              <a:t>Penalty Shots</a:t>
            </a:r>
          </a:p>
          <a:p>
            <a:pPr algn="l">
              <a:spcAft>
                <a:spcPts val="1125"/>
              </a:spcAft>
            </a:pP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📊 Count as personal fouls</a:t>
            </a:r>
          </a:p>
          <a:p>
            <a:pPr algn="l">
              <a:spcAft>
                <a:spcPts val="1125"/>
              </a:spcAft>
            </a:pPr>
            <a:endParaRPr lang="en-US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>
              <a:spcAft>
                <a:spcPts val="1125"/>
              </a:spcAft>
            </a:pP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✅ Player stays in game unless 3rd foul</a:t>
            </a:r>
          </a:p>
          <a:p>
            <a:pPr algn="l">
              <a:spcAft>
                <a:spcPts val="1125"/>
              </a:spcAft>
            </a:pPr>
            <a:endParaRPr lang="en-US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>
              <a:spcAft>
                <a:spcPts val="1125"/>
              </a:spcAft>
            </a:pP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📝 Track carefully on scoresheet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0B2E345-980F-1A1E-E9D0-284F44897F09}"/>
              </a:ext>
            </a:extLst>
          </p:cNvPr>
          <p:cNvSpPr/>
          <p:nvPr/>
        </p:nvSpPr>
        <p:spPr>
          <a:xfrm>
            <a:off x="1956816" y="5778569"/>
            <a:ext cx="8275320" cy="886514"/>
          </a:xfrm>
          <a:prstGeom prst="roundRect">
            <a:avLst/>
          </a:prstGeom>
          <a:solidFill>
            <a:srgbClr val="F29C9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22919B-7C23-5959-819C-AE6DFDAB2B4C}"/>
              </a:ext>
            </a:extLst>
          </p:cNvPr>
          <p:cNvSpPr txBox="1"/>
          <p:nvPr/>
        </p:nvSpPr>
        <p:spPr>
          <a:xfrm>
            <a:off x="2323427" y="5974040"/>
            <a:ext cx="7091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effectLst/>
                <a:latin typeface="Arial" panose="020B0604020202020204" pitchFamily="34" charset="0"/>
              </a:rPr>
              <a:t>Player with 3 personal fouls must be substituted and cannot return to the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13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63B14-1EE7-5A0C-251B-56DC7BFC7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F14CA5F-68A4-5CE1-6735-921820FAA8CF}"/>
              </a:ext>
            </a:extLst>
          </p:cNvPr>
          <p:cNvSpPr/>
          <p:nvPr/>
        </p:nvSpPr>
        <p:spPr>
          <a:xfrm>
            <a:off x="95516" y="101038"/>
            <a:ext cx="6131548" cy="5501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Special</a:t>
            </a:r>
            <a:r>
              <a:rPr lang="en-US" b="1" dirty="0"/>
              <a:t> </a:t>
            </a:r>
            <a:r>
              <a:rPr lang="en-US" sz="2800" b="1" dirty="0"/>
              <a:t>Situations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D3E5A7-2D18-A4A1-805A-B87EBA151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99" y="3689536"/>
            <a:ext cx="5216953" cy="2784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023F6-278A-5D02-9DE4-31F68C83F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89536"/>
            <a:ext cx="5939229" cy="19797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11D6AF-8438-574A-A006-27EA12D3D4D4}"/>
              </a:ext>
            </a:extLst>
          </p:cNvPr>
          <p:cNvSpPr txBox="1"/>
          <p:nvPr/>
        </p:nvSpPr>
        <p:spPr>
          <a:xfrm>
            <a:off x="203454" y="1011463"/>
            <a:ext cx="4990338" cy="2157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875"/>
              </a:spcAft>
              <a:buNone/>
            </a:pPr>
            <a:r>
              <a:rPr lang="en-US" sz="2800" b="1" dirty="0">
                <a:solidFill>
                  <a:srgbClr val="003366"/>
                </a:solidFill>
                <a:latin typeface="Arial" panose="020B0604020202020204" pitchFamily="34" charset="0"/>
              </a:rPr>
              <a:t>End of Period</a:t>
            </a:r>
          </a:p>
          <a:p>
            <a:pPr algn="l">
              <a:spcAft>
                <a:spcPts val="1125"/>
              </a:spcAft>
            </a:pP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🔄 Remaining exclusion time carries over to next period</a:t>
            </a:r>
          </a:p>
          <a:p>
            <a:pPr algn="l">
              <a:spcAft>
                <a:spcPts val="1125"/>
              </a:spcAft>
            </a:pP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🏃‍♂️ If team wins sprint, player may enter early</a:t>
            </a:r>
          </a:p>
          <a:p>
            <a:pPr algn="l">
              <a:spcAft>
                <a:spcPts val="1125"/>
              </a:spcAft>
            </a:pP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🗣️ Communicate carryover time clearly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540C48-6D0B-DCC1-EFE1-4D30841B0BED}"/>
              </a:ext>
            </a:extLst>
          </p:cNvPr>
          <p:cNvSpPr txBox="1"/>
          <p:nvPr/>
        </p:nvSpPr>
        <p:spPr>
          <a:xfrm>
            <a:off x="6297930" y="1011463"/>
            <a:ext cx="5894070" cy="2157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75"/>
              </a:spcAft>
            </a:pPr>
            <a:r>
              <a:rPr lang="en-US" sz="2800" b="1" dirty="0">
                <a:solidFill>
                  <a:srgbClr val="003366"/>
                </a:solidFill>
                <a:latin typeface="Arial" panose="020B0604020202020204" pitchFamily="34" charset="0"/>
              </a:rPr>
              <a:t>Substitutions During Exclusion</a:t>
            </a:r>
          </a:p>
          <a:p>
            <a:pPr algn="l">
              <a:spcAft>
                <a:spcPts val="1125"/>
              </a:spcAft>
            </a:pP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⏳ Substitute must stay in exclusion area</a:t>
            </a:r>
          </a:p>
          <a:p>
            <a:pPr algn="l">
              <a:spcAft>
                <a:spcPts val="1125"/>
              </a:spcAft>
            </a:pP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🏊‍♂️ Can only enter after original player touches wall or surfaces</a:t>
            </a:r>
          </a:p>
          <a:p>
            <a:pPr algn="l">
              <a:spcAft>
                <a:spcPts val="1125"/>
              </a:spcAft>
            </a:pP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⏱️ Same exclusion time applies to substitute</a:t>
            </a:r>
          </a:p>
        </p:txBody>
      </p:sp>
    </p:spTree>
    <p:extLst>
      <p:ext uri="{BB962C8B-B14F-4D97-AF65-F5344CB8AC3E}">
        <p14:creationId xmlns:p14="http://schemas.microsoft.com/office/powerpoint/2010/main" val="1966432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77CF7-415C-B28A-2CE7-C48B6D3F9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A67D472-92AA-8C36-5C9E-623F701F6662}"/>
              </a:ext>
            </a:extLst>
          </p:cNvPr>
          <p:cNvSpPr/>
          <p:nvPr/>
        </p:nvSpPr>
        <p:spPr>
          <a:xfrm>
            <a:off x="95516" y="101038"/>
            <a:ext cx="6000484" cy="5501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Early</a:t>
            </a:r>
            <a:r>
              <a:rPr lang="en-US" b="1" dirty="0"/>
              <a:t> </a:t>
            </a:r>
            <a:r>
              <a:rPr lang="en-US" sz="2800" b="1" dirty="0"/>
              <a:t>or</a:t>
            </a:r>
            <a:r>
              <a:rPr lang="en-US" b="1" dirty="0"/>
              <a:t> </a:t>
            </a:r>
            <a:r>
              <a:rPr lang="en-US" sz="2800" b="1" dirty="0"/>
              <a:t>Illegal</a:t>
            </a:r>
            <a:r>
              <a:rPr lang="en-US" b="1" dirty="0"/>
              <a:t> </a:t>
            </a:r>
            <a:r>
              <a:rPr lang="en-US" sz="2800" b="1" dirty="0"/>
              <a:t>Entry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4499E3-DED7-E154-8453-0F7AEEB224AA}"/>
              </a:ext>
            </a:extLst>
          </p:cNvPr>
          <p:cNvSpPr/>
          <p:nvPr/>
        </p:nvSpPr>
        <p:spPr>
          <a:xfrm>
            <a:off x="880872" y="802452"/>
            <a:ext cx="9994392" cy="9166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🚨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If a Player Enters Early or After 3rd Foul - Take Immediate Action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47E574-9442-A844-4D50-CD316B822421}"/>
              </a:ext>
            </a:extLst>
          </p:cNvPr>
          <p:cNvSpPr/>
          <p:nvPr/>
        </p:nvSpPr>
        <p:spPr>
          <a:xfrm>
            <a:off x="5989320" y="1997268"/>
            <a:ext cx="4885944" cy="166836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          </a:t>
            </a:r>
            <a:r>
              <a:rPr lang="en-US" sz="2400" b="1" dirty="0"/>
              <a:t>Secondary Alert</a:t>
            </a:r>
          </a:p>
          <a:p>
            <a:r>
              <a:rPr lang="en-US" dirty="0"/>
              <a:t>Use whistle or horn to get referee's attention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FDD279C-8794-D1E3-A6D6-F2FD72CAC980}"/>
              </a:ext>
            </a:extLst>
          </p:cNvPr>
          <p:cNvSpPr/>
          <p:nvPr/>
        </p:nvSpPr>
        <p:spPr>
          <a:xfrm>
            <a:off x="880872" y="1997268"/>
            <a:ext cx="4800600" cy="166836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🗣️</a:t>
            </a:r>
            <a:r>
              <a:rPr lang="en-US" b="1" dirty="0"/>
              <a:t> </a:t>
            </a:r>
            <a:r>
              <a:rPr lang="en-US" sz="2400" b="1" dirty="0"/>
              <a:t>Primary Alert</a:t>
            </a:r>
          </a:p>
          <a:p>
            <a:r>
              <a:rPr lang="en-US" dirty="0"/>
              <a:t>Verbal alert: "Illegal entry!" or "Early entry!"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96550F-4EB8-47A2-21D2-0A8B1F109D04}"/>
              </a:ext>
            </a:extLst>
          </p:cNvPr>
          <p:cNvSpPr/>
          <p:nvPr/>
        </p:nvSpPr>
        <p:spPr>
          <a:xfrm>
            <a:off x="5989320" y="3804732"/>
            <a:ext cx="4885944" cy="166836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📝</a:t>
            </a:r>
            <a:r>
              <a:rPr lang="en-US" b="1" dirty="0"/>
              <a:t> </a:t>
            </a:r>
            <a:r>
              <a:rPr lang="en-US" sz="2400" b="1" dirty="0"/>
              <a:t>Documentation</a:t>
            </a:r>
          </a:p>
          <a:p>
            <a:r>
              <a:rPr lang="en-US" dirty="0"/>
              <a:t>Note the incident on your scoresheet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AC0F26E-F4E5-CBFC-321A-36E7C59458BC}"/>
              </a:ext>
            </a:extLst>
          </p:cNvPr>
          <p:cNvSpPr/>
          <p:nvPr/>
        </p:nvSpPr>
        <p:spPr>
          <a:xfrm>
            <a:off x="880872" y="3797526"/>
            <a:ext cx="4800600" cy="166836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👉</a:t>
            </a:r>
            <a:r>
              <a:rPr lang="en-US" b="1" dirty="0"/>
              <a:t> </a:t>
            </a:r>
            <a:r>
              <a:rPr lang="en-US" sz="2400" b="1" dirty="0"/>
              <a:t>Follow-up</a:t>
            </a:r>
          </a:p>
          <a:p>
            <a:r>
              <a:rPr lang="en-US" dirty="0"/>
              <a:t>Point to the player who entered illegally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97641D2-51A0-2494-FAF0-D92A5B68AE39}"/>
              </a:ext>
            </a:extLst>
          </p:cNvPr>
          <p:cNvSpPr/>
          <p:nvPr/>
        </p:nvSpPr>
        <p:spPr>
          <a:xfrm>
            <a:off x="880872" y="5755452"/>
            <a:ext cx="9994392" cy="9166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⚡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Speed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clarity are essential for proper game management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6DBE989-22C6-8937-F37C-103D95679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286" y="2523641"/>
            <a:ext cx="424165" cy="3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60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484</Words>
  <Application>Microsoft Office PowerPoint</Application>
  <PresentationFormat>Widescreen</PresentationFormat>
  <Paragraphs>100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Dolgonos, Ivan@DFPI</dc:creator>
  <cp:lastModifiedBy>Dolgonos, Ivan@DFPI</cp:lastModifiedBy>
  <cp:revision>8</cp:revision>
  <dcterms:created xsi:type="dcterms:W3CDTF">2025-08-13T20:15:45Z</dcterms:created>
  <dcterms:modified xsi:type="dcterms:W3CDTF">2025-09-11T19:08:15Z</dcterms:modified>
</cp:coreProperties>
</file>